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506" r:id="rId3"/>
    <p:sldId id="259" r:id="rId4"/>
    <p:sldId id="260" r:id="rId5"/>
    <p:sldId id="269" r:id="rId6"/>
    <p:sldId id="261" r:id="rId7"/>
    <p:sldId id="479" r:id="rId8"/>
    <p:sldId id="480" r:id="rId9"/>
    <p:sldId id="435" r:id="rId10"/>
    <p:sldId id="264" r:id="rId11"/>
    <p:sldId id="434" r:id="rId12"/>
    <p:sldId id="484" r:id="rId13"/>
    <p:sldId id="481" r:id="rId14"/>
    <p:sldId id="485" r:id="rId15"/>
    <p:sldId id="266" r:id="rId16"/>
    <p:sldId id="267" r:id="rId17"/>
    <p:sldId id="268" r:id="rId18"/>
    <p:sldId id="486" r:id="rId19"/>
    <p:sldId id="482" r:id="rId20"/>
    <p:sldId id="429" r:id="rId21"/>
    <p:sldId id="270" r:id="rId22"/>
    <p:sldId id="493" r:id="rId23"/>
    <p:sldId id="471" r:id="rId24"/>
    <p:sldId id="495" r:id="rId25"/>
    <p:sldId id="494" r:id="rId26"/>
    <p:sldId id="487" r:id="rId27"/>
    <p:sldId id="449" r:id="rId28"/>
    <p:sldId id="488" r:id="rId29"/>
    <p:sldId id="489" r:id="rId30"/>
    <p:sldId id="490" r:id="rId31"/>
    <p:sldId id="491" r:id="rId32"/>
    <p:sldId id="492" r:id="rId33"/>
    <p:sldId id="473" r:id="rId34"/>
    <p:sldId id="496" r:id="rId35"/>
    <p:sldId id="497" r:id="rId36"/>
    <p:sldId id="498" r:id="rId37"/>
    <p:sldId id="500" r:id="rId38"/>
    <p:sldId id="475" r:id="rId39"/>
    <p:sldId id="501" r:id="rId40"/>
    <p:sldId id="502" r:id="rId41"/>
    <p:sldId id="503" r:id="rId42"/>
    <p:sldId id="504" r:id="rId43"/>
    <p:sldId id="5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4"/>
    <p:restoredTop sz="95694"/>
  </p:normalViewPr>
  <p:slideViewPr>
    <p:cSldViewPr snapToGrid="0" snapToObjects="1">
      <p:cViewPr varScale="1">
        <p:scale>
          <a:sx n="97" d="100"/>
          <a:sy n="97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81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50B5-0F62-7545-872B-13D1CB43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methane (CH4) is also going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53AAF-29D2-7C4B-A89D-143830EDBA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29" y="1371517"/>
            <a:ext cx="6889749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887BF-740D-844C-A122-AB73526DF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1690688"/>
            <a:ext cx="315468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E63D2-5D75-3E44-A8B5-27790C713F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89" y="3480968"/>
            <a:ext cx="2766054" cy="184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2D377-35B7-724D-98A4-47988FFE07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4828046"/>
            <a:ext cx="2431228" cy="18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F4FD2-9D05-6340-B0E6-38CDBB52266B}"/>
              </a:ext>
            </a:extLst>
          </p:cNvPr>
          <p:cNvSpPr txBox="1"/>
          <p:nvPr/>
        </p:nvSpPr>
        <p:spPr>
          <a:xfrm>
            <a:off x="10174716" y="3429000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12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D5482-ED57-F440-A6FF-1A080DFECA0D}"/>
              </a:ext>
            </a:extLst>
          </p:cNvPr>
          <p:cNvSpPr txBox="1"/>
          <p:nvPr/>
        </p:nvSpPr>
        <p:spPr>
          <a:xfrm>
            <a:off x="4302687" y="215154"/>
            <a:ext cx="6551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How might US emissions differ from global emissions??</a:t>
            </a:r>
          </a:p>
        </p:txBody>
      </p:sp>
    </p:spTree>
    <p:extLst>
      <p:ext uri="{BB962C8B-B14F-4D97-AF65-F5344CB8AC3E}">
        <p14:creationId xmlns:p14="http://schemas.microsoft.com/office/powerpoint/2010/main" val="374148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75F9D-4D55-8746-A337-D2187DCE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1464642"/>
            <a:ext cx="914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4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15" y="76835"/>
            <a:ext cx="8913625" cy="67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307D-06CC-3E41-B368-179C5EA3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the result of human changes to elemental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48F8-FFA0-3942-9D86-A1278764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277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5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41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C2C94-A77B-9446-837D-38BB13D1AFEF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11F8E-C025-6340-8DBA-9C0D343F4705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307126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A54-1BC7-2341-B2CA-6E3E82B5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warmer now than 150 years ago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8D7AB7C7-2793-E040-912C-3CB8AC45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236" y="1690688"/>
            <a:ext cx="4963102" cy="489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8FC3D-9A7B-4443-8187-CEA664B87E2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731E59F-6E9E-F448-8D19-77955382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608458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376526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54F-2B1E-7645-9729-8DF852D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warmest it’s been in the past 1000 years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A1D9055-2206-A142-9E53-123EA94B4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134" y="1355453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C763131-1BBB-5A49-BE6D-FFEB97C1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30" y="1706295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4291367-E477-A046-844A-FB56FE705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22" y="6519446"/>
            <a:ext cx="24865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Chapman &amp; Davis (2010)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BC58-1FDD-1845-964D-9E3C527C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268" y="4984710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F86C-A588-5343-9247-15FDD81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evidence: sea levels are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2652-7F78-5742-9B62-1D22021C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64" y="1690688"/>
            <a:ext cx="7348071" cy="4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485-8C79-6744-A350-CFB4294D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total precipitation is also changing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46A19B0-FBC1-8B43-8465-2DA51056C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429518" y="1423147"/>
            <a:ext cx="7332964" cy="533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6908-0EC5-FD49-A0BA-7E4FF8DAC1A9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77639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A99-8621-5043-AA3C-6E1A0CA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is precipitation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51A2-90FE-A24C-A822-DC5E46CED7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D89A-7C99-2B41-A36B-98A30DC75924}"/>
              </a:ext>
            </a:extLst>
          </p:cNvPr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0353A-DD06-7F4F-80A6-65D10775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80" y="2097741"/>
            <a:ext cx="5904932" cy="39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3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98E-F579-CA40-AEA5-1DC820F6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threatening species of all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B51A-984F-0846-8293-5D54B6D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1936377"/>
            <a:ext cx="6699250" cy="359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05F0-E7D4-1B47-977C-D32D4C0A5EEC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400027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B2F-0B52-9045-8610-55F1DA8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threat is 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00E1B-5232-DD44-AD7E-037FC622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2474257"/>
            <a:ext cx="6699250" cy="3243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32EC7-223D-EC43-9EE1-8C1877B151C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68595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76EA-1BC5-F745-8AC1-5C57A95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68" y="0"/>
            <a:ext cx="57983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0B34-0954-304A-A470-164673A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8" y="1690688"/>
            <a:ext cx="5120508" cy="4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5A3A-7550-5D49-959B-87F78321D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3169347"/>
            <a:ext cx="2782716" cy="18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235C-9ACF-9845-95CD-1C56D3C6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Invasives</a:t>
            </a:r>
            <a:r>
              <a:rPr lang="en-US" dirty="0"/>
              <a:t> are a threat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A50C2-2557-374A-9CEB-EBAE26D8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537" y="2169722"/>
            <a:ext cx="5796925" cy="312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3FDAE-7719-DC43-9BD7-8B23ED961946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9687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 you buy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“golden spike”?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AB40B-DCF8-854A-9B68-EEFDFAEA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449" y="1584671"/>
            <a:ext cx="3327101" cy="4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3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0A2-B777-1C4E-B803-FCB5E2D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(in groups of four)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39C6-63B8-C449-928B-74334962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595" cy="4607448"/>
          </a:xfrm>
        </p:spPr>
        <p:txBody>
          <a:bodyPr numCol="1"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1. Pick an ecosystem service provided by West Texas ecosystems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Fiber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Pollination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Water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Air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Climate regulation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Pest &amp; disease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Culture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History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Spiritual services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Recreation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Science Education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Therapy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B3B46-E628-0C4F-B69F-6A62EDF2A9C8}"/>
              </a:ext>
            </a:extLst>
          </p:cNvPr>
          <p:cNvSpPr txBox="1"/>
          <p:nvPr/>
        </p:nvSpPr>
        <p:spPr>
          <a:xfrm>
            <a:off x="6282466" y="1690688"/>
            <a:ext cx="447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Use a systems diagram to indicate how it will be impacted by global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DE724-E77C-1348-86AA-0B7509E6BB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923" y="3377901"/>
            <a:ext cx="3808207" cy="2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A843B-E85E-4C4E-8B71-7373A7933DC8}"/>
              </a:ext>
            </a:extLst>
          </p:cNvPr>
          <p:cNvSpPr txBox="1"/>
          <p:nvPr/>
        </p:nvSpPr>
        <p:spPr>
          <a:xfrm>
            <a:off x="10371180" y="3161605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15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5949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5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0175FA9-9A7C-9B4C-8A13-E8F9EA5A86BA}"/>
              </a:ext>
            </a:extLst>
          </p:cNvPr>
          <p:cNvSpPr/>
          <p:nvPr/>
        </p:nvSpPr>
        <p:spPr>
          <a:xfrm>
            <a:off x="9649609" y="5088367"/>
            <a:ext cx="613186" cy="408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2C1A9-9606-FA40-89BB-BC409A141D94}"/>
              </a:ext>
            </a:extLst>
          </p:cNvPr>
          <p:cNvSpPr txBox="1"/>
          <p:nvPr/>
        </p:nvSpPr>
        <p:spPr>
          <a:xfrm>
            <a:off x="8506518" y="5903893"/>
            <a:ext cx="351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0.6 higher than book estimate (2007)</a:t>
            </a:r>
          </a:p>
        </p:txBody>
      </p:sp>
    </p:spTree>
    <p:extLst>
      <p:ext uri="{BB962C8B-B14F-4D97-AF65-F5344CB8AC3E}">
        <p14:creationId xmlns:p14="http://schemas.microsoft.com/office/powerpoint/2010/main" val="37583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239" y="1361457"/>
            <a:ext cx="5450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 are using more carbon than plants are putting back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FCFA-DB75-A549-AE7F-7ACF27A42E2C}"/>
              </a:ext>
            </a:extLst>
          </p:cNvPr>
          <p:cNvSpPr txBox="1"/>
          <p:nvPr/>
        </p:nvSpPr>
        <p:spPr>
          <a:xfrm>
            <a:off x="4473476" y="4039113"/>
            <a:ext cx="142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Consumption if we switched to biofuels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876A5-4A3E-BC42-802D-B049973C9B76}"/>
              </a:ext>
            </a:extLst>
          </p:cNvPr>
          <p:cNvCxnSpPr/>
          <p:nvPr/>
        </p:nvCxnSpPr>
        <p:spPr>
          <a:xfrm flipV="1">
            <a:off x="5142155" y="3808207"/>
            <a:ext cx="527125" cy="21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529</Words>
  <Application>Microsoft Macintosh PowerPoint</Application>
  <PresentationFormat>Widescreen</PresentationFormat>
  <Paragraphs>116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Trebuchet MS</vt:lpstr>
      <vt:lpstr>Office Theme</vt:lpstr>
      <vt:lpstr>Changes in the Earth System</vt:lpstr>
      <vt:lpstr>PowerPoint Presentation</vt:lpstr>
      <vt:lpstr>Have we entered a new epoch?</vt:lpstr>
      <vt:lpstr>The Case for the Anthropocene</vt:lpstr>
      <vt:lpstr>The Case for the Anthropocene</vt:lpstr>
      <vt:lpstr>PowerPoint Presentation</vt:lpstr>
      <vt:lpstr>CO2 is increasing in the atmosphere</vt:lpstr>
      <vt:lpstr>CO2 is increasing in the atmosphere</vt:lpstr>
      <vt:lpstr>PowerPoint Presentation</vt:lpstr>
      <vt:lpstr>PowerPoint Presentation</vt:lpstr>
      <vt:lpstr>PowerPoint Presentation</vt:lpstr>
      <vt:lpstr>PowerPoint Presentation</vt:lpstr>
      <vt:lpstr>Atmospheric methane (CH4) is also going up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PowerPoint Presentation</vt:lpstr>
      <vt:lpstr>PowerPoint Presentation</vt:lpstr>
      <vt:lpstr>The Case for the Anthropocene</vt:lpstr>
      <vt:lpstr>Climate change is the result of human changes to elemental cycles</vt:lpstr>
      <vt:lpstr>PowerPoint Presentation</vt:lpstr>
      <vt:lpstr>PowerPoint Presentation</vt:lpstr>
      <vt:lpstr>PowerPoint Presentation</vt:lpstr>
      <vt:lpstr>The climate is warming</vt:lpstr>
      <vt:lpstr>PowerPoint Presentation</vt:lpstr>
      <vt:lpstr>It’s warmer now than 150 years ago</vt:lpstr>
      <vt:lpstr>And warmest it’s been in the past 1000 years</vt:lpstr>
      <vt:lpstr>Other evidence: sea levels are rising</vt:lpstr>
      <vt:lpstr>Global total precipitation is also changing</vt:lpstr>
      <vt:lpstr>As is precipitation variability</vt:lpstr>
      <vt:lpstr>The Case for the Anthropocene</vt:lpstr>
      <vt:lpstr>Humans are threatening species of all types</vt:lpstr>
      <vt:lpstr>And the threat is increasing</vt:lpstr>
      <vt:lpstr>Species loss results from habitat loss</vt:lpstr>
      <vt:lpstr>Species loss results from habitat loss</vt:lpstr>
      <vt:lpstr>Invasive species are spreading…</vt:lpstr>
      <vt:lpstr>Invasives are a threat everywhere</vt:lpstr>
      <vt:lpstr>The Case for the Anthropocene</vt:lpstr>
      <vt:lpstr>The Case for the Anthropocene</vt:lpstr>
      <vt:lpstr>What would be the “golden spike”?</vt:lpstr>
      <vt:lpstr>Class activity (in groups of four)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67</cp:revision>
  <dcterms:created xsi:type="dcterms:W3CDTF">2019-10-31T16:56:26Z</dcterms:created>
  <dcterms:modified xsi:type="dcterms:W3CDTF">2019-11-05T16:51:26Z</dcterms:modified>
</cp:coreProperties>
</file>